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6" r:id="rId14"/>
    <p:sldId id="377" r:id="rId15"/>
    <p:sldId id="378" r:id="rId16"/>
    <p:sldId id="386" r:id="rId17"/>
    <p:sldId id="379" r:id="rId18"/>
    <p:sldId id="380" r:id="rId19"/>
    <p:sldId id="381" r:id="rId20"/>
    <p:sldId id="382" r:id="rId21"/>
    <p:sldId id="383" r:id="rId22"/>
    <p:sldId id="384" r:id="rId23"/>
    <p:sldId id="3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69" y="30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7082-6100-2D68-8F7E-D173D780FE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809" y="773477"/>
            <a:ext cx="5108714" cy="148051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6000" b="1" i="0" spc="-15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The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F6376-1869-81C3-8966-4E0AF7351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810" y="2275646"/>
            <a:ext cx="5108714" cy="586824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Your Subtitle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213AA9-2955-432F-E1E8-9E14E2E490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4225" y="0"/>
            <a:ext cx="632777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138E24-DD9B-16CF-68D5-5988BA47D3E4}"/>
              </a:ext>
            </a:extLst>
          </p:cNvPr>
          <p:cNvSpPr/>
          <p:nvPr userDrawn="1"/>
        </p:nvSpPr>
        <p:spPr>
          <a:xfrm>
            <a:off x="0" y="4710222"/>
            <a:ext cx="5864225" cy="21477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0415B8-31F5-AE04-CA02-FC22F5428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45" y="4710222"/>
            <a:ext cx="2147778" cy="214777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CBD32D-FB18-BE43-E2F3-C06B2691AF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3044742"/>
            <a:ext cx="5108575" cy="477837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E95E7C5-D55E-0946-7B47-6B53EA8B6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31760"/>
            <a:ext cx="5108575" cy="34450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06A30EA-9EDB-FC32-4D1D-7584602C6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4012292"/>
            <a:ext cx="5108575" cy="344501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rgbClr val="015C89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presenter@AState.edu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88392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DF67-DBA1-3A98-2C38-2020F5E4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825625"/>
            <a:ext cx="883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DC2FA0C-F2BE-4925-8072-4159CEDF48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33201" y="1840707"/>
            <a:ext cx="3200399" cy="32003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FAD747-E0CA-BEAD-543F-4CA3DB4425A9}"/>
              </a:ext>
            </a:extLst>
          </p:cNvPr>
          <p:cNvSpPr txBox="1">
            <a:spLocks/>
          </p:cNvSpPr>
          <p:nvPr userDrawn="1"/>
        </p:nvSpPr>
        <p:spPr>
          <a:xfrm>
            <a:off x="2514600" y="578734"/>
            <a:ext cx="8839200" cy="8134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About 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C99773-0832-57B3-5789-E9EEB3CDE2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38352" y="1712913"/>
            <a:ext cx="4272255" cy="4441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73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7086" y="0"/>
            <a:ext cx="448491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17344D-CC0F-EA2A-430B-0E3B5FE85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4600" y="5360936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eso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ipsum dolor sit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consetetur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sadipscing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idas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brotas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elitromas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4600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4600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04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ight 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4381" y="1231900"/>
            <a:ext cx="3922348" cy="21971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17344D-CC0F-EA2A-430B-0E3B5FE85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4600" y="5360936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eso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ipsum dolor sit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consetetur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sadipscing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idas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brotas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elitromas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4600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4600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F4A1A99-F5BB-D5B6-FB7C-B4F110FB6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14381" y="3789905"/>
            <a:ext cx="3922348" cy="21971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448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74799" y="0"/>
            <a:ext cx="412412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446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17344D-CC0F-EA2A-430B-0E3B5FE85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7446" y="5360936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eso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ipsum dolor sit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consetetur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sadipscing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idas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brotas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elitromas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7446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57446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3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ottom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534380" cy="2271652"/>
          </a:xfrm>
        </p:spPr>
        <p:txBody>
          <a:bodyPr anchor="t"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14602" y="3104908"/>
            <a:ext cx="4182573" cy="258525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5523" y="3617985"/>
            <a:ext cx="4387364" cy="64172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F1C623E-BEC7-0E72-0939-499D322F8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5225" y="798512"/>
            <a:ext cx="4387850" cy="2814761"/>
          </a:xfrm>
        </p:spPr>
        <p:txBody>
          <a:bodyPr>
            <a:normAutofit/>
          </a:bodyPr>
          <a:lstStyle>
            <a:lvl1pPr marL="0" indent="0">
              <a:buNone/>
              <a:defRPr sz="1800" spc="1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Proin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et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gravida. Proin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non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Proin vitae </a:t>
            </a:r>
            <a:r>
              <a:rPr lang="en-US" dirty="0" err="1"/>
              <a:t>orci</a:t>
            </a:r>
            <a:r>
              <a:rPr lang="en-US" dirty="0"/>
              <a:t> ac </a:t>
            </a:r>
            <a:r>
              <a:rPr lang="en-US" dirty="0" err="1"/>
              <a:t>purus</a:t>
            </a:r>
            <a:r>
              <a:rPr lang="en-US" dirty="0"/>
              <a:t> vestibulum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3A746DC0-0714-A282-DA99-0DCED36FA3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15225" y="4270917"/>
            <a:ext cx="4387850" cy="2204695"/>
          </a:xfrm>
        </p:spPr>
        <p:txBody>
          <a:bodyPr>
            <a:normAutofit/>
          </a:bodyPr>
          <a:lstStyle>
            <a:lvl1pPr marL="0" indent="0">
              <a:buNone/>
              <a:defRPr sz="1800" spc="1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Proin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et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gravida. Proin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1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365125"/>
            <a:ext cx="88392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People Features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553C87-65A6-A871-D655-DEF655087E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12772" y="1858648"/>
            <a:ext cx="2077611" cy="2077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DC2FA0C-F2BE-4925-8072-4159CEDF48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34771" y="1877707"/>
            <a:ext cx="2077611" cy="2077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6CC4215-AB42-0FFD-C725-2095D4F7C7B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80149" y="1858648"/>
            <a:ext cx="2077611" cy="2077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EF1FAF-27E8-51D5-5344-FD93BDAE40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26186" y="4180948"/>
            <a:ext cx="2694783" cy="45186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D57FF34-D104-A5CB-2DB7-71C9ABBCB6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8875" y="4180948"/>
            <a:ext cx="2694783" cy="45186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A8A1B3C8-31DA-2FC7-D265-3E2DD35BF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1564" y="4180948"/>
            <a:ext cx="2694783" cy="45186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F9EECED-71AB-5E61-4B97-4FF5F66BD4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26186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BA9E503-89D7-B0CC-7048-4B879D6DE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26186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F63E94D-E683-BFEE-9BC6-B17D7AE7CF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5018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3F7245E-ECE2-8F34-B2D2-6E3CDC224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5018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7F3976A-F814-2CBB-BAFE-BBBDE87918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75724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82B69C98-A5A8-B24B-0411-82500C88F5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5724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328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A82ED-9822-6300-4BAB-878E6FFE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005D4-F79C-126D-B191-5C88C348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4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6075" indent="-346075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4607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60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1FFC-2495-FC41-9EDD-9D2AAEC4F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515293"/>
            <a:ext cx="5108714" cy="2023512"/>
          </a:xfrm>
        </p:spPr>
        <p:txBody>
          <a:bodyPr/>
          <a:lstStyle/>
          <a:p>
            <a:r>
              <a:rPr lang="en-US" sz="5400" dirty="0" smtClean="0"/>
              <a:t>Welcome to A-State!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A5C0C-CF59-97BB-94C3-47AC0341C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10" y="2389903"/>
            <a:ext cx="5108714" cy="586824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Employee Orientation</a:t>
            </a:r>
            <a:endParaRPr lang="en-US" sz="28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09F92DB-CFEC-DA21-4718-EC426E081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225" y="0"/>
            <a:ext cx="6327775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C69A8-5A3D-30F4-C280-38521FC8CC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7188" y="3044742"/>
            <a:ext cx="5108575" cy="6128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Cathy</a:t>
            </a:r>
            <a:r>
              <a:rPr lang="en-US" dirty="0" smtClean="0"/>
              <a:t> Naylor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157F64-7677-0190-FFCF-9FFFA47235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Training &amp; Development Coordinator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FBB96D-BE99-9DB8-223F-1A43D5DD12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7187" y="3911639"/>
            <a:ext cx="5108575" cy="344501"/>
          </a:xfrm>
        </p:spPr>
        <p:txBody>
          <a:bodyPr/>
          <a:lstStyle/>
          <a:p>
            <a:r>
              <a:rPr lang="en-US" dirty="0" smtClean="0"/>
              <a:t>cnaylor@AState.edu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Self 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390196"/>
            <a:ext cx="9677400" cy="54678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Viewing Paystub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Viewing Leave Balances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Submitting Leave Report 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Viewing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W-2 and 1095-C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Consent to receive electronically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Update personal information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Update address and phone number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Emergency Contacts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831" y="1390196"/>
            <a:ext cx="3390900" cy="981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15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66218"/>
            <a:ext cx="918972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Benefits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727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390196"/>
            <a:ext cx="9677400" cy="546780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Receive email from Kristin Helms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Complete enrollment/waiver within 30 days of hire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Complete by August 31 to be effective September 1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Failure to enroll: </a:t>
            </a:r>
          </a:p>
          <a:p>
            <a:pPr marL="800100" lvl="1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Classic Plan - Employee Only Health Insurance (12 month employee pays $53.00 a pay period)</a:t>
            </a:r>
          </a:p>
          <a:p>
            <a:pPr marL="800100" lvl="1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A-State Paid Life Insurance and Long Term Disability Insurance</a:t>
            </a:r>
          </a:p>
          <a:p>
            <a:pPr marL="800100" lvl="1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TIAA Retirement (employee contributes 6%, A-State contributes 10%)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Benefit Changes:</a:t>
            </a:r>
          </a:p>
          <a:p>
            <a:pPr marL="800100" lvl="1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Open Enrollment in November / Effective January</a:t>
            </a:r>
          </a:p>
          <a:p>
            <a:pPr marL="800100" lvl="1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Qualifying event: Marriage, Divorce, Birth/Adoption, Court Ordered Change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9329056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Employee Assistance Program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1825625"/>
            <a:ext cx="9517744" cy="4807404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The St. Bernard’s Counseling Center EAP assists employees and their family members when dealing with problems that can occur in everyday life.  </a:t>
            </a:r>
          </a:p>
          <a:p>
            <a:pPr marL="457200" indent="-45720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You can seek assistance in a simple and confidential manner from a trained professional.</a:t>
            </a:r>
          </a:p>
          <a:p>
            <a:pPr marL="457200" indent="-45720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Referrals to the EAP can be made by yourself, family members, supervisors or physicians, etc.</a:t>
            </a:r>
          </a:p>
          <a:p>
            <a:pPr marL="457200" indent="-45720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You will receive 6 free visits.</a:t>
            </a:r>
          </a:p>
        </p:txBody>
      </p:sp>
    </p:spTree>
    <p:extLst>
      <p:ext uri="{BB962C8B-B14F-4D97-AF65-F5344CB8AC3E}">
        <p14:creationId xmlns:p14="http://schemas.microsoft.com/office/powerpoint/2010/main" val="25360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932905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257" y="1407886"/>
            <a:ext cx="9739086" cy="522514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Dean B. Ellis Library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Check out books, including popular selections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Rent movies, audio books, board games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ASU Museum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RedWolf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Wellness Center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Free membership for faculty, staff, and spouses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Located in HPESS building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Sign up for free membership at Wellness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Center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Education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OR Physical Fitness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Leave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(12 month faculty only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)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3 hours/week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Must be approved by supervisor – form on HR webpage</a:t>
            </a:r>
          </a:p>
        </p:txBody>
      </p:sp>
    </p:spTree>
    <p:extLst>
      <p:ext uri="{BB962C8B-B14F-4D97-AF65-F5344CB8AC3E}">
        <p14:creationId xmlns:p14="http://schemas.microsoft.com/office/powerpoint/2010/main" val="14997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932905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257" y="1407886"/>
            <a:ext cx="9739086" cy="52251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Education Benefits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Tuition Discount Program: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Available for Bachelor and Graduate degrees at each campus and all online programs (check HR website for FAQs)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Faculty, staff, spouses, and tax dependent children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Submit Tuition Discount Form every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semester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 marL="741363" lvl="4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98463" lvl="4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Professional Development Plan Bonus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Submit form with supervisor’s signature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13" y="4222750"/>
            <a:ext cx="8460441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66218"/>
            <a:ext cx="918972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Access/Training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18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A-State </a:t>
            </a:r>
            <a:r>
              <a:rPr lang="en-US" sz="4300" dirty="0" smtClean="0"/>
              <a:t>Account Notification</a:t>
            </a:r>
            <a:endParaRPr lang="en-US" sz="4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14" y="1578201"/>
            <a:ext cx="10021747" cy="46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9329056" cy="1325563"/>
          </a:xfrm>
        </p:spPr>
        <p:txBody>
          <a:bodyPr>
            <a:normAutofit/>
          </a:bodyPr>
          <a:lstStyle/>
          <a:p>
            <a:r>
              <a:rPr lang="en-US" sz="3900" dirty="0" smtClean="0"/>
              <a:t>Employee Training Requirements</a:t>
            </a:r>
            <a:endParaRPr lang="en-US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257" y="1407886"/>
            <a:ext cx="9739086" cy="5225143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Required for ALL employees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Complete within 30 days</a:t>
            </a:r>
          </a:p>
          <a:p>
            <a:pPr marL="342900" indent="-342900">
              <a:defRPr/>
            </a:pPr>
            <a:r>
              <a:rPr lang="en-US" dirty="0" err="1">
                <a:solidFill>
                  <a:srgbClr val="5F5F5F">
                    <a:lumMod val="50000"/>
                  </a:srgbClr>
                </a:solidFill>
                <a:latin typeface="Calibri"/>
              </a:rPr>
              <a:t>Taleo</a:t>
            </a: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 Learn</a:t>
            </a:r>
            <a:endParaRPr lang="en-US" sz="2400" dirty="0">
              <a:solidFill>
                <a:srgbClr val="5F5F5F">
                  <a:lumMod val="50000"/>
                </a:srgbClr>
              </a:solidFill>
              <a:latin typeface="Calibri"/>
            </a:endParaRPr>
          </a:p>
          <a:p>
            <a:pPr marL="914400" lvl="1" indent="-457200">
              <a:spcBef>
                <a:spcPts val="0"/>
              </a:spcBef>
              <a:defRPr/>
            </a:pPr>
            <a:r>
              <a:rPr lang="en-US" sz="2800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Title IX (Sexual Discrimination)</a:t>
            </a:r>
          </a:p>
          <a:p>
            <a:pPr marL="914400" lvl="1" indent="-457200">
              <a:spcBef>
                <a:spcPts val="0"/>
              </a:spcBef>
              <a:defRPr/>
            </a:pPr>
            <a:r>
              <a:rPr lang="en-US" sz="2800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Child Maltreatment</a:t>
            </a:r>
          </a:p>
          <a:p>
            <a:pPr marL="914400" lvl="1" indent="-457200">
              <a:spcBef>
                <a:spcPts val="0"/>
              </a:spcBef>
              <a:defRPr/>
            </a:pPr>
            <a:r>
              <a:rPr lang="en-US" sz="2800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Privacy and Security</a:t>
            </a:r>
          </a:p>
          <a:p>
            <a:pPr marL="914400" lvl="1" indent="-457200">
              <a:spcBef>
                <a:spcPts val="0"/>
              </a:spcBef>
              <a:defRPr/>
            </a:pPr>
            <a:r>
              <a:rPr lang="en-US" sz="2800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FERPA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Access through </a:t>
            </a:r>
            <a:r>
              <a:rPr lang="en-US" dirty="0" err="1">
                <a:solidFill>
                  <a:srgbClr val="5F5F5F">
                    <a:lumMod val="50000"/>
                  </a:srgbClr>
                </a:solidFill>
                <a:latin typeface="Calibri"/>
              </a:rPr>
              <a:t>My.Astate</a:t>
            </a: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 – Employee Learn Center icon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621" y="1690688"/>
            <a:ext cx="325755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2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932905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5F5F5F">
                    <a:lumMod val="50000"/>
                  </a:srgbClr>
                </a:solidFill>
                <a:latin typeface="Georgia" panose="02040502050405020303" pitchFamily="18" charset="0"/>
              </a:rPr>
              <a:t>Additional Training Resources</a:t>
            </a:r>
            <a:endParaRPr lang="en-US" sz="1800" dirty="0">
              <a:solidFill>
                <a:srgbClr val="5F5F5F">
                  <a:lumMod val="50000"/>
                </a:srgbClr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257" y="1407886"/>
            <a:ext cx="9739086" cy="5225143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</a:rPr>
              <a:t>Search “Training &amp; Development”</a:t>
            </a:r>
            <a:endParaRPr lang="en-US" dirty="0">
              <a:solidFill>
                <a:srgbClr val="5F5F5F">
                  <a:lumMod val="50000"/>
                </a:srgbClr>
              </a:solidFill>
              <a:latin typeface="Calibri"/>
            </a:endParaRPr>
          </a:p>
          <a:p>
            <a:pPr marL="342900" indent="-3429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Schedule directly with contact listed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Submit Banner Access Request to cpi-security@astate.edu</a:t>
            </a:r>
            <a:endParaRPr lang="en-US" dirty="0">
              <a:solidFill>
                <a:srgbClr val="5F5F5F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42" y="3595687"/>
            <a:ext cx="7185257" cy="28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A-State </a:t>
            </a:r>
            <a:r>
              <a:rPr lang="en-US" sz="4300" dirty="0" smtClean="0"/>
              <a:t>Account Notification</a:t>
            </a:r>
            <a:endParaRPr lang="en-US" sz="4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14" y="1578201"/>
            <a:ext cx="10021747" cy="46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932905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Tobacco Free Campus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257" y="1407886"/>
            <a:ext cx="9739086" cy="5225143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Arkansas Clean Air on Campus Act of 2009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 tobacco is allowed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anywhere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on campus</a:t>
            </a:r>
          </a:p>
          <a:p>
            <a:pPr marL="914400" lvl="1" indent="-457200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Cigarettes</a:t>
            </a:r>
          </a:p>
          <a:p>
            <a:pPr marL="914400" lvl="1" indent="-457200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Cigars</a:t>
            </a:r>
          </a:p>
          <a:p>
            <a:pPr marL="914400" lvl="1" indent="-457200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Pipes</a:t>
            </a:r>
          </a:p>
          <a:p>
            <a:pPr marL="914400" lvl="1" indent="-457200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Smokeless tobacco</a:t>
            </a:r>
          </a:p>
          <a:p>
            <a:pPr marL="914400" lvl="1" indent="-457200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Vaping devices including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e-cigarettes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Enforced by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UPD</a:t>
            </a:r>
            <a:endParaRPr lang="en-US" dirty="0"/>
          </a:p>
          <a:p>
            <a:pPr marL="457200" indent="-4572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Fines from $100-$500</a:t>
            </a:r>
          </a:p>
        </p:txBody>
      </p:sp>
    </p:spTree>
    <p:extLst>
      <p:ext uri="{BB962C8B-B14F-4D97-AF65-F5344CB8AC3E}">
        <p14:creationId xmlns:p14="http://schemas.microsoft.com/office/powerpoint/2010/main" val="8442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932905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Drug Free Workplace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257" y="1407886"/>
            <a:ext cx="9739086" cy="522514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The Drug-Free Workplace Act of 1988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Annual notice can be found:</a:t>
            </a:r>
          </a:p>
          <a:p>
            <a:pPr marL="914400" lvl="1" indent="-457200">
              <a:spcBef>
                <a:spcPts val="0"/>
              </a:spcBef>
            </a:pPr>
            <a:r>
              <a:rPr lang="en-US" sz="2800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On UPD webpage – Annual Security Report</a:t>
            </a:r>
          </a:p>
          <a:p>
            <a:pPr marL="914400" lvl="1" indent="-457200">
              <a:spcBef>
                <a:spcPts val="0"/>
              </a:spcBef>
            </a:pPr>
            <a:r>
              <a:rPr lang="en-US" sz="2800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Emailed out to campus community from Student Conduct each </a:t>
            </a:r>
            <a:r>
              <a:rPr lang="en-US" sz="2800" dirty="0" smtClean="0">
                <a:solidFill>
                  <a:srgbClr val="5F5F5F">
                    <a:lumMod val="50000"/>
                  </a:srgbClr>
                </a:solidFill>
                <a:latin typeface="Calibri"/>
              </a:rPr>
              <a:t>October</a:t>
            </a:r>
            <a:endParaRPr lang="en-US" sz="2800" dirty="0">
              <a:solidFill>
                <a:srgbClr val="5F5F5F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4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58" y="1602664"/>
            <a:ext cx="6838917" cy="5129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932905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Georgia" panose="02040502050405020303" pitchFamily="18" charset="0"/>
              </a:rPr>
              <a:t>Final Thoughts</a:t>
            </a:r>
            <a:endParaRPr lang="en-US" sz="2400" dirty="0">
              <a:solidFill>
                <a:srgbClr val="5F5F5F">
                  <a:lumMod val="50000"/>
                </a:srgbClr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257" y="1407886"/>
            <a:ext cx="9739086" cy="5225143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Complete I-9 in Human Resources office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Calibri"/>
              </a:rPr>
              <a:t>Pick up Welcome Box from me at lunch!</a:t>
            </a:r>
            <a:endParaRPr lang="en-US" dirty="0">
              <a:solidFill>
                <a:srgbClr val="5F5F5F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2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08000"/>
            <a:ext cx="9189720" cy="2743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5F5F5F">
                    <a:lumMod val="50000"/>
                  </a:srgbClr>
                </a:solidFill>
                <a:latin typeface="Arial Black" panose="020B0A04020102020204" pitchFamily="34" charset="0"/>
              </a:rPr>
              <a:t>THANK YOU </a:t>
            </a:r>
            <a:br>
              <a:rPr lang="en-US" sz="4000" dirty="0">
                <a:solidFill>
                  <a:srgbClr val="5F5F5F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5F5F5F">
                    <a:lumMod val="50000"/>
                  </a:srgbClr>
                </a:solidFill>
                <a:latin typeface="Arial Black" panose="020B0A04020102020204" pitchFamily="34" charset="0"/>
              </a:rPr>
              <a:t>&amp; </a:t>
            </a:r>
            <a:br>
              <a:rPr lang="en-US" sz="4000" dirty="0">
                <a:solidFill>
                  <a:srgbClr val="5F5F5F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5F5F5F">
                    <a:lumMod val="50000"/>
                  </a:srgbClr>
                </a:solidFill>
                <a:latin typeface="Arial Black" panose="020B0A04020102020204" pitchFamily="34" charset="0"/>
              </a:rPr>
              <a:t>WELCOME TO </a:t>
            </a:r>
            <a:br>
              <a:rPr lang="en-US" sz="4000" dirty="0">
                <a:solidFill>
                  <a:srgbClr val="5F5F5F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5F5F5F">
                    <a:lumMod val="50000"/>
                  </a:srgbClr>
                </a:solidFill>
                <a:latin typeface="Arial Black" panose="020B0A04020102020204" pitchFamily="34" charset="0"/>
              </a:rPr>
              <a:t>ARKANSAS STATE </a:t>
            </a:r>
            <a:r>
              <a:rPr lang="en-US" sz="4000" dirty="0" smtClean="0">
                <a:solidFill>
                  <a:srgbClr val="5F5F5F">
                    <a:lumMod val="50000"/>
                  </a:srgbClr>
                </a:solidFill>
                <a:latin typeface="Arial Black" panose="020B0A04020102020204" pitchFamily="34" charset="0"/>
              </a:rPr>
              <a:t>UNIVERSITY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8BD23-5018-4EB9-B1B9-D1EE18E7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012" y="2989601"/>
            <a:ext cx="2404891" cy="2404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2684" y="5732801"/>
            <a:ext cx="8373549" cy="1477328"/>
          </a:xfrm>
          <a:prstGeom prst="rect">
            <a:avLst/>
          </a:prstGeom>
        </p:spPr>
        <p:txBody>
          <a:bodyPr wrap="square" numCol="2" spcCol="64008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Resources: 870-972-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3454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Benefits: Kristin Helms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TimeClock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Plus: Kimberly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Smith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Parking Services: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870-972-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2945	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Questions: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Cathy Naylor: 870-680-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8079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4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My.AState.edu Portal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18077"/>
            <a:ext cx="9019952" cy="55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5F5F5F">
                    <a:lumMod val="50000"/>
                  </a:srgbClr>
                </a:solidFill>
                <a:latin typeface="Georgia" panose="02040502050405020303" pitchFamily="18" charset="0"/>
              </a:rPr>
              <a:t>My.Astate.edu Portal</a:t>
            </a:r>
            <a:endParaRPr lang="en-US" sz="2400" dirty="0">
              <a:solidFill>
                <a:srgbClr val="5F5F5F">
                  <a:lumMod val="50000"/>
                </a:srgbClr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402896"/>
            <a:ext cx="9677400" cy="530270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Duo Login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Blackboard Learn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Employee Learn Center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Parking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</a:rPr>
              <a:t>eBiz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Banner Self Service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Pack Support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Concur – Travel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Manage Timesheets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Employee e-mail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Card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402896"/>
            <a:ext cx="9677400" cy="53027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Campus Card Center – Library 1st </a:t>
            </a:r>
            <a:r>
              <a:rPr lang="en-US" sz="3600" b="1" dirty="0" smtClean="0"/>
              <a:t>Floor</a:t>
            </a:r>
          </a:p>
          <a:p>
            <a:pPr marL="0" indent="0">
              <a:buNone/>
            </a:pPr>
            <a:r>
              <a:rPr lang="en-US" sz="3300" dirty="0" smtClean="0"/>
              <a:t>Uses</a:t>
            </a:r>
            <a:r>
              <a:rPr lang="en-US" sz="3300" dirty="0"/>
              <a:t>:</a:t>
            </a:r>
          </a:p>
          <a:p>
            <a:r>
              <a:rPr lang="en-US" sz="3300" dirty="0"/>
              <a:t>Library for Checking out Books, DVD’s, etc.</a:t>
            </a:r>
          </a:p>
          <a:p>
            <a:r>
              <a:rPr lang="en-US" sz="3300" dirty="0"/>
              <a:t>Hotels – State Employee Discount may be available</a:t>
            </a:r>
          </a:p>
          <a:p>
            <a:r>
              <a:rPr lang="en-US" sz="3300" dirty="0"/>
              <a:t>25% Discount at Textbook Brokers </a:t>
            </a:r>
          </a:p>
          <a:p>
            <a:r>
              <a:rPr lang="en-US" sz="3300" dirty="0"/>
              <a:t>Local Restaurants and Stores</a:t>
            </a:r>
          </a:p>
          <a:p>
            <a:r>
              <a:rPr lang="en-US" sz="3300" dirty="0"/>
              <a:t>Reserved parking lots on Campus</a:t>
            </a:r>
          </a:p>
          <a:p>
            <a:r>
              <a:rPr lang="en-US" sz="3300" dirty="0"/>
              <a:t>Access to buildings</a:t>
            </a:r>
          </a:p>
          <a:p>
            <a:r>
              <a:rPr lang="en-US" sz="3300" dirty="0"/>
              <a:t>Cafeteria Plan </a:t>
            </a:r>
          </a:p>
          <a:p>
            <a:pPr lvl="1"/>
            <a:r>
              <a:rPr lang="en-US" sz="3300" dirty="0"/>
              <a:t>15 Meals for $75 </a:t>
            </a:r>
          </a:p>
          <a:p>
            <a:pPr lvl="1"/>
            <a:r>
              <a:rPr lang="en-US" sz="3300" dirty="0"/>
              <a:t>Payroll </a:t>
            </a:r>
            <a:r>
              <a:rPr lang="en-US" sz="3300" dirty="0" smtClean="0"/>
              <a:t>deduction</a:t>
            </a:r>
            <a:endParaRPr lang="en-US" sz="3300" dirty="0"/>
          </a:p>
        </p:txBody>
      </p:sp>
      <p:pic>
        <p:nvPicPr>
          <p:cNvPr id="4" name="Picture 2" descr="ASTATE One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73" y="653143"/>
            <a:ext cx="2651781" cy="19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35" y="2673504"/>
            <a:ext cx="2082982" cy="36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390197"/>
            <a:ext cx="9677400" cy="5344432"/>
          </a:xfrm>
        </p:spPr>
        <p:txBody>
          <a:bodyPr>
            <a:normAutofit fontScale="47500" lnSpcReduction="20000"/>
          </a:bodyPr>
          <a:lstStyle/>
          <a:p>
            <a:pPr marL="342900" indent="-34290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Must purchase a Parking Permit if parking a vehicle on campus  </a:t>
            </a:r>
          </a:p>
          <a:p>
            <a:pPr marL="342900" indent="-34290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Permits can be transferred as long as vehicle is registered </a:t>
            </a:r>
          </a:p>
          <a:p>
            <a:pPr marL="342900" indent="-34290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Permits are for August to August each year</a:t>
            </a:r>
          </a:p>
          <a:p>
            <a:pPr marL="342900" indent="-34290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Payroll Deduction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b="1" u="sng" dirty="0">
                <a:solidFill>
                  <a:schemeClr val="tx1">
                    <a:lumMod val="50000"/>
                  </a:schemeClr>
                </a:solidFill>
              </a:rPr>
              <a:t>Parking Options</a:t>
            </a:r>
            <a:r>
              <a:rPr lang="en-US" sz="3600" u="sng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$90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Faculty/Staff Parking</a:t>
            </a:r>
          </a:p>
          <a:p>
            <a:pPr marL="285750" indent="-285750">
              <a:lnSpc>
                <a:spcPct val="150000"/>
              </a:lnSpc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$70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Staff/Employee Parking permit</a:t>
            </a:r>
          </a:p>
          <a:p>
            <a:pPr marL="285750" indent="-285750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Visit Parking Services web page to view maps for parking options in your area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b="1" u="sng" dirty="0">
                <a:solidFill>
                  <a:schemeClr val="tx1">
                    <a:lumMod val="50000"/>
                  </a:schemeClr>
                </a:solidFill>
              </a:rPr>
              <a:t>Reserved spaces</a:t>
            </a:r>
            <a:r>
              <a:rPr lang="en-US" sz="3600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available and assigned through Parking Services.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$500 for covered garage spaces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$300 for all other reserved spaces</a:t>
            </a:r>
          </a:p>
        </p:txBody>
      </p:sp>
    </p:spTree>
    <p:extLst>
      <p:ext uri="{BB962C8B-B14F-4D97-AF65-F5344CB8AC3E}">
        <p14:creationId xmlns:p14="http://schemas.microsoft.com/office/powerpoint/2010/main" val="35803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Parking Permit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553936"/>
            <a:ext cx="9677400" cy="534443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Log in to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my.AState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Click on Parking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eBiz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icon</a:t>
            </a:r>
          </a:p>
          <a:p>
            <a:pPr marL="342900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Print temporary parking pass</a:t>
            </a:r>
          </a:p>
          <a:p>
            <a:pPr marL="342900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Employees must order new permit each school year</a:t>
            </a:r>
          </a:p>
          <a:p>
            <a:pPr marL="342900" indent="-3429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Permits are from August to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August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412" y="2136165"/>
            <a:ext cx="6738932" cy="1164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721" y="2899043"/>
            <a:ext cx="3581400" cy="1076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68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390196"/>
            <a:ext cx="9677400" cy="54678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chemeClr val="tx1">
                    <a:lumMod val="50000"/>
                  </a:schemeClr>
                </a:solidFill>
              </a:rPr>
              <a:t>Pay Day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Semi-monthly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lang="en-US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and last day of each month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If either falls on a weekend, payroll deposits will be issued on the Friday before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Retirement deduction begins with your first pay check</a:t>
            </a:r>
            <a:endParaRPr lang="en-US" sz="2200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u="sng" dirty="0">
                <a:solidFill>
                  <a:schemeClr val="tx1">
                    <a:lumMod val="50000"/>
                  </a:schemeClr>
                </a:solidFill>
              </a:rPr>
              <a:t>Vacation and Sick Leave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Vacation Leave: earn 15 hours per month </a:t>
            </a:r>
            <a:r>
              <a:rPr lang="en-US" dirty="0">
                <a:solidFill>
                  <a:srgbClr val="FF0000"/>
                </a:solidFill>
              </a:rPr>
              <a:t>(12 month faculty only)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Can carry over 240 hours each year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Sick Leave: earn 8 hours of sick leave per month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Can carry over 960 hours each year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tx1">
                    <a:lumMod val="50000"/>
                  </a:schemeClr>
                </a:solidFill>
              </a:rPr>
              <a:t>You 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</a:rPr>
              <a:t>can view your balances by logging in to </a:t>
            </a:r>
            <a:r>
              <a:rPr lang="en-US" sz="1900" b="1" dirty="0" err="1">
                <a:solidFill>
                  <a:schemeClr val="tx1">
                    <a:lumMod val="50000"/>
                  </a:schemeClr>
                </a:solidFill>
              </a:rPr>
              <a:t>my.AState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</a:rPr>
              <a:t> then click on your Banner Self Service icon.</a:t>
            </a:r>
          </a:p>
        </p:txBody>
      </p:sp>
    </p:spTree>
    <p:extLst>
      <p:ext uri="{BB962C8B-B14F-4D97-AF65-F5344CB8AC3E}">
        <p14:creationId xmlns:p14="http://schemas.microsoft.com/office/powerpoint/2010/main" val="15077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TimeClock</a:t>
            </a:r>
            <a:r>
              <a:rPr lang="en-US" dirty="0" smtClean="0"/>
              <a:t> Plus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390196"/>
            <a:ext cx="9677400" cy="54678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Access through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my.AState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TimeClock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Plus for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Managers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Non-exempt: eligible to earn overtime</a:t>
            </a:r>
          </a:p>
          <a:p>
            <a:pPr marL="914400" lvl="1" indent="-457200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Overtime = Compensatory Hours</a:t>
            </a:r>
          </a:p>
          <a:p>
            <a:pPr marL="914400" lvl="1" indent="-457200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Supervisor must be aware of any overtime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earned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User guides available on Payroll Services webpage</a:t>
            </a:r>
          </a:p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TimeClock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Plus Coordinator – Kimberly Smith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42" t="1" r="1485" b="2064"/>
          <a:stretch/>
        </p:blipFill>
        <p:spPr>
          <a:xfrm>
            <a:off x="7789832" y="1598597"/>
            <a:ext cx="3358661" cy="951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81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A-State Ligh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5C88"/>
      </a:hlink>
      <a:folHlink>
        <a:srgbClr val="005C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5C56DEEFAE24C825606D9E694B183" ma:contentTypeVersion="14" ma:contentTypeDescription="Create a new document." ma:contentTypeScope="" ma:versionID="01cba1e365f4dc188e3bc9bc6b8c8aec">
  <xsd:schema xmlns:xsd="http://www.w3.org/2001/XMLSchema" xmlns:xs="http://www.w3.org/2001/XMLSchema" xmlns:p="http://schemas.microsoft.com/office/2006/metadata/properties" xmlns:ns2="ddbcaeb8-a875-4ba5-84d7-b228aa7b38da" xmlns:ns3="0b744598-b840-4b18-84c0-37b4fc0b4b20" targetNamespace="http://schemas.microsoft.com/office/2006/metadata/properties" ma:root="true" ma:fieldsID="db2984dadd12cc83197b88fe1e10617f" ns2:_="" ns3:_="">
    <xsd:import namespace="ddbcaeb8-a875-4ba5-84d7-b228aa7b38da"/>
    <xsd:import namespace="0b744598-b840-4b18-84c0-37b4fc0b4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caeb8-a875-4ba5-84d7-b228aa7b3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72b6a5b-3128-433d-b933-fedcf56c28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44598-b840-4b18-84c0-37b4fc0b4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dd92bb-0a5e-4e8e-8b93-5f3d7db2addd}" ma:internalName="TaxCatchAll" ma:showField="CatchAllData" ma:web="0b744598-b840-4b18-84c0-37b4fc0b4b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227723-F14A-4AF2-B944-849F251BAFF8}"/>
</file>

<file path=customXml/itemProps2.xml><?xml version="1.0" encoding="utf-8"?>
<ds:datastoreItem xmlns:ds="http://schemas.openxmlformats.org/officeDocument/2006/customXml" ds:itemID="{363D1D7A-24B8-4311-9743-CBF2FDD749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15422</TotalTime>
  <Words>835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Montserrat Light</vt:lpstr>
      <vt:lpstr>Wingdings</vt:lpstr>
      <vt:lpstr>2_Office Theme</vt:lpstr>
      <vt:lpstr>Welcome to A-State!</vt:lpstr>
      <vt:lpstr>A-State Account Notification</vt:lpstr>
      <vt:lpstr>My.AState.edu Portal</vt:lpstr>
      <vt:lpstr>My.Astate.edu Portal</vt:lpstr>
      <vt:lpstr>ID Card</vt:lpstr>
      <vt:lpstr>Parking Overview</vt:lpstr>
      <vt:lpstr>Ordering Parking Permit</vt:lpstr>
      <vt:lpstr>Payroll</vt:lpstr>
      <vt:lpstr>TimeClock Plus</vt:lpstr>
      <vt:lpstr>Banner Self Service</vt:lpstr>
      <vt:lpstr>Benefits</vt:lpstr>
      <vt:lpstr>Benefits</vt:lpstr>
      <vt:lpstr>Employee Assistance Program</vt:lpstr>
      <vt:lpstr>Additional Benefits</vt:lpstr>
      <vt:lpstr>Additional Benefits</vt:lpstr>
      <vt:lpstr>Access/Training</vt:lpstr>
      <vt:lpstr>A-State Account Notification</vt:lpstr>
      <vt:lpstr>Employee Training Requirements</vt:lpstr>
      <vt:lpstr>Additional Training Resources</vt:lpstr>
      <vt:lpstr>Tobacco Free Campus</vt:lpstr>
      <vt:lpstr>Drug Free Workplace</vt:lpstr>
      <vt:lpstr>Final Thoughts</vt:lpstr>
      <vt:lpstr>THANK YOU  &amp;  WELCOME TO  ARKANSAS STATE UNIVERSITY</vt:lpstr>
    </vt:vector>
  </TitlesOfParts>
  <Company>Arkansas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Catherine Naylor</cp:lastModifiedBy>
  <cp:revision>122</cp:revision>
  <cp:lastPrinted>2013-08-23T22:03:43Z</cp:lastPrinted>
  <dcterms:created xsi:type="dcterms:W3CDTF">2013-08-23T15:55:02Z</dcterms:created>
  <dcterms:modified xsi:type="dcterms:W3CDTF">2023-08-11T15:44:42Z</dcterms:modified>
</cp:coreProperties>
</file>